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40E8D3-80C6-49EA-B3CC-0F5AB04C49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F290AFC-84F4-4AEF-8212-BCBB221B83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6167D59-363C-4FF3-8E40-94FC73421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FEA85-0794-43F5-9F50-C75E94B0D476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69B9A23-D280-4A76-A602-DF8A98589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5CD124B-7894-40DD-87A2-6AD7BD40C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D4B45-F4B7-4701-98D2-D2C4820DF2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6860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F52328-E6AE-4948-BAF0-267584CA0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C63824B-6EE7-4A47-9310-46FA5F432C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EAEA198-6BE8-462F-9ECA-9CF7A3D39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FEA85-0794-43F5-9F50-C75E94B0D476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32BEE10-8389-4207-8212-3A2744533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A734D3F-CB37-4637-BB61-04E708949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D4B45-F4B7-4701-98D2-D2C4820DF2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9469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2F5B581-CB70-4A9E-A2BA-A28F84AFA5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D93928C-AE12-4DAC-881F-A8DFDB77BC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307572-79C4-4381-85B1-8325B2335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FEA85-0794-43F5-9F50-C75E94B0D476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EDFCC89-6015-487F-8B86-2E9E8C14E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16535BD-5F13-47DB-AD13-41B8777D6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D4B45-F4B7-4701-98D2-D2C4820DF2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0771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DD7D70-D0EA-46A0-B693-EAE244083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14AC23F-F449-4979-813B-9502569296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E651299-57DB-4A5A-8E8B-59B063B09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FEA85-0794-43F5-9F50-C75E94B0D476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F6D501D-99BF-4B42-ADB4-ECB1067AB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08567F6-7450-48CB-B257-2815B363A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D4B45-F4B7-4701-98D2-D2C4820DF2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7286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E8659D-40B2-41C1-B17F-3A236BB12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1B2CBAA-4F86-40D9-A022-38D75B0325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08C4504-2AB9-417F-B75F-DD5B01C10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FEA85-0794-43F5-9F50-C75E94B0D476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B99E593-0890-4788-A04F-A80B0CC05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D0FB4D3-DFD5-4FC1-99D7-3070A5444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D4B45-F4B7-4701-98D2-D2C4820DF2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2808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1806DF-8F14-4749-B5DA-D9CB69FF3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E8A9923-B11C-4455-B0AF-0CCA6458A8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0844748-0870-4E65-8E99-9E0035D421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CDA951A-1C62-47EA-9A1F-C0748C186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FEA85-0794-43F5-9F50-C75E94B0D476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6300975-01A1-4C95-B42C-B1AF33712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8F8A585-C661-4E11-8EA0-8711CB0FD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D4B45-F4B7-4701-98D2-D2C4820DF2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089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090F7D-AE41-4314-97D1-BBE1F718B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0AD36C6-E0AA-4D8D-AFEC-402593CAE3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4BEC2D4-3B28-45DD-A437-CDEDF5AF4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0200244-8F51-452F-BE44-BBBC2D640F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61C54EB-C3EE-45E4-982A-A4F4D56DC1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5ABAF53-3353-445F-8A04-573F28B47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FEA85-0794-43F5-9F50-C75E94B0D476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F9FC425-EB7B-42F7-9C80-06AECECC5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CD4FD53-62E9-4F72-9BE0-FED95A64E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D4B45-F4B7-4701-98D2-D2C4820DF2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906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FBCDF4-5B3D-46A2-9263-34A974986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2E1AC42-6DAF-4976-AC7E-48443B111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FEA85-0794-43F5-9F50-C75E94B0D476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2E2F966-C67D-45AA-947D-B7196020C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379DD13-76FF-4578-84AB-F1CA2658C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D4B45-F4B7-4701-98D2-D2C4820DF2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2709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1D86D63-25EE-4804-B360-210C88F99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FEA85-0794-43F5-9F50-C75E94B0D476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293BC1E-4B43-4283-9E77-CBA79510E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FE401F2-820B-4A85-BA2A-53EA16C90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D4B45-F4B7-4701-98D2-D2C4820DF2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3634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0967B2-A423-4A0C-AC8F-36628AAC0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66A54EB-795F-4A7F-A68A-A97AD8632B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623C5AF-B3B2-4E31-A23F-1568E7AA51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CCD0443-5F2F-4F0B-9DF1-D9814E64A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FEA85-0794-43F5-9F50-C75E94B0D476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65ED0FD-5FCF-4FB8-8065-80BCB40D2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EE8A620-645A-4A5C-B88E-5A22AFABA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D4B45-F4B7-4701-98D2-D2C4820DF2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3199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95A119-E449-4A44-B2B9-41EB2D6BF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AE5C7EE-0B34-4386-B429-CCD602ED04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08442D6-ADB2-4F80-A2D8-2E730B7B7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F3B2E15-6DCD-4F76-B6AE-D59065686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FEA85-0794-43F5-9F50-C75E94B0D476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BF8EFE4-F988-4807-AEDA-9364749D7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CF3E5A5-7B20-4706-8B52-7356ABB84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D4B45-F4B7-4701-98D2-D2C4820DF2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3320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B3FB1B-7DAD-444C-A46C-4153E468D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2286E1B-2BC7-422D-88F5-01B29FC76E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9F24323-311F-4A1C-A629-88F55FB212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FEA85-0794-43F5-9F50-C75E94B0D476}" type="datetimeFigureOut">
              <a:rPr lang="ru-RU" smtClean="0"/>
              <a:t>10.03.2025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9A6F1CD-F059-4492-A25C-911DB4D674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0CE240-FAE1-4268-ABB7-693658DB6D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D4B45-F4B7-4701-98D2-D2C4820DF2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328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CAC057-363B-4460-8D43-37DC689500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476271"/>
          </a:xfrm>
        </p:spPr>
        <p:txBody>
          <a:bodyPr>
            <a:noAutofit/>
          </a:bodyPr>
          <a:lstStyle/>
          <a:p>
            <a:r>
              <a:rPr lang="uk-UA" sz="6600" b="1" i="1" dirty="0">
                <a:solidFill>
                  <a:schemeClr val="bg1"/>
                </a:solidFill>
              </a:rPr>
              <a:t>Як запобігти </a:t>
            </a:r>
            <a:r>
              <a:rPr lang="uk-UA" sz="6600" b="1" i="1" dirty="0" err="1">
                <a:solidFill>
                  <a:schemeClr val="bg1"/>
                </a:solidFill>
              </a:rPr>
              <a:t>булінгу</a:t>
            </a:r>
            <a:r>
              <a:rPr lang="uk-UA" sz="6600" b="1" i="1" dirty="0">
                <a:solidFill>
                  <a:schemeClr val="bg1"/>
                </a:solidFill>
              </a:rPr>
              <a:t> та надавати допомогу постраждалим</a:t>
            </a:r>
            <a:endParaRPr lang="ru-RU" sz="66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541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9986FE-A7D7-4576-A5DD-A54BDE1EB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u="sng" dirty="0"/>
              <a:t>Стратегії запобігання </a:t>
            </a:r>
            <a:r>
              <a:rPr lang="uk-UA" b="1" i="1" u="sng" dirty="0" err="1"/>
              <a:t>булінгу</a:t>
            </a:r>
            <a:r>
              <a:rPr lang="uk-UA" b="1" i="1" u="sng" dirty="0"/>
              <a:t>:</a:t>
            </a:r>
            <a:br>
              <a:rPr lang="uk-UA" b="1" i="1" u="sng" dirty="0"/>
            </a:br>
            <a:endParaRPr lang="uk-UA" b="1" i="1" u="sng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C60C4B9-5CBC-424C-B861-D50239ADD8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uk-UA" sz="4000" dirty="0">
                <a:solidFill>
                  <a:schemeClr val="bg1"/>
                </a:solidFill>
              </a:rPr>
              <a:t>Формування безпечного та підтримуючого середовища.</a:t>
            </a:r>
          </a:p>
          <a:p>
            <a:r>
              <a:rPr lang="uk-UA" sz="4000" dirty="0">
                <a:solidFill>
                  <a:schemeClr val="bg1"/>
                </a:solidFill>
              </a:rPr>
              <a:t>Розвиток соціально-емоційних навичок у дітей та підлітків.</a:t>
            </a:r>
          </a:p>
          <a:p>
            <a:r>
              <a:rPr lang="uk-UA" sz="4000" dirty="0">
                <a:solidFill>
                  <a:schemeClr val="bg1"/>
                </a:solidFill>
              </a:rPr>
              <a:t>Проведення просвітницьких заходів.</a:t>
            </a:r>
          </a:p>
          <a:p>
            <a:r>
              <a:rPr lang="uk-UA" sz="4000" dirty="0">
                <a:solidFill>
                  <a:schemeClr val="bg1"/>
                </a:solidFill>
              </a:rPr>
              <a:t>Взаємодія з батьками та педагогами.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4693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2BAC8A-3FC6-4210-ACA4-7C38F7611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3217"/>
            <a:ext cx="12191999" cy="74128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uk-UA" sz="4000" b="1" i="1" u="sng" dirty="0">
                <a:solidFill>
                  <a:schemeClr val="bg1"/>
                </a:solidFill>
              </a:rPr>
              <a:t>Методи діагностики </a:t>
            </a:r>
            <a:r>
              <a:rPr lang="uk-UA" sz="4000" b="1" i="1" u="sng" dirty="0" err="1">
                <a:solidFill>
                  <a:schemeClr val="bg1"/>
                </a:solidFill>
              </a:rPr>
              <a:t>булінгу</a:t>
            </a:r>
            <a:r>
              <a:rPr lang="uk-UA" sz="4000" b="1" i="1" u="sng" dirty="0">
                <a:solidFill>
                  <a:schemeClr val="bg1"/>
                </a:solidFill>
              </a:rPr>
              <a:t> в освітньому середовищі: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44A620-096E-42D4-901E-FC223DA0F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31" y="834501"/>
            <a:ext cx="12085468" cy="59302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000" dirty="0"/>
              <a:t>1.Опитувальник </a:t>
            </a:r>
            <a:r>
              <a:rPr lang="uk-UA" sz="2000" dirty="0" err="1"/>
              <a:t>Ольвеуса</a:t>
            </a:r>
            <a:r>
              <a:rPr lang="uk-UA" sz="2000" dirty="0"/>
              <a:t> (</a:t>
            </a:r>
            <a:r>
              <a:rPr lang="uk-UA" sz="2000" dirty="0" err="1"/>
              <a:t>Olweus</a:t>
            </a:r>
            <a:r>
              <a:rPr lang="uk-UA" sz="2000" dirty="0"/>
              <a:t> </a:t>
            </a:r>
            <a:r>
              <a:rPr lang="uk-UA" sz="2000" dirty="0" err="1"/>
              <a:t>Bully</a:t>
            </a:r>
            <a:r>
              <a:rPr lang="uk-UA" sz="2000" dirty="0"/>
              <a:t>/</a:t>
            </a:r>
            <a:r>
              <a:rPr lang="uk-UA" sz="2000" dirty="0" err="1"/>
              <a:t>Victim</a:t>
            </a:r>
            <a:r>
              <a:rPr lang="uk-UA" sz="2000" dirty="0"/>
              <a:t> </a:t>
            </a:r>
            <a:r>
              <a:rPr lang="uk-UA" sz="2000" dirty="0" err="1"/>
              <a:t>Questionnaire</a:t>
            </a:r>
            <a:r>
              <a:rPr lang="uk-UA" sz="2000" dirty="0"/>
              <a:t>):Це один з найвідоміших і найпоширеніших інструментів для діагностики </a:t>
            </a:r>
            <a:r>
              <a:rPr lang="uk-UA" sz="2000" dirty="0" err="1"/>
              <a:t>булінгу.Він</a:t>
            </a:r>
            <a:r>
              <a:rPr lang="uk-UA" sz="2000" dirty="0"/>
              <a:t> дозволяє виявити жертв, агресорів та свідків </a:t>
            </a:r>
            <a:r>
              <a:rPr lang="uk-UA" sz="2000" dirty="0" err="1"/>
              <a:t>булінгу.Опитувальник</a:t>
            </a:r>
            <a:r>
              <a:rPr lang="uk-UA" sz="2000" dirty="0"/>
              <a:t> містить питання про частоту та форми </a:t>
            </a:r>
            <a:r>
              <a:rPr lang="uk-UA" sz="2000" dirty="0" err="1"/>
              <a:t>булінгу</a:t>
            </a:r>
            <a:r>
              <a:rPr lang="uk-UA" sz="2000" dirty="0"/>
              <a:t>, а також про емоційні переживання учасників.</a:t>
            </a:r>
          </a:p>
          <a:p>
            <a:pPr marL="0" indent="0">
              <a:buNone/>
            </a:pPr>
            <a:r>
              <a:rPr lang="uk-UA" sz="2000" dirty="0"/>
              <a:t>2. Шкала агресії Басса-</a:t>
            </a:r>
            <a:r>
              <a:rPr lang="uk-UA" sz="2000" dirty="0" err="1"/>
              <a:t>Дарки</a:t>
            </a:r>
            <a:r>
              <a:rPr lang="uk-UA" sz="2000" dirty="0"/>
              <a:t> (</a:t>
            </a:r>
            <a:r>
              <a:rPr lang="uk-UA" sz="2000" dirty="0" err="1"/>
              <a:t>Buss-Durkee</a:t>
            </a:r>
            <a:r>
              <a:rPr lang="uk-UA" sz="2000" dirty="0"/>
              <a:t> </a:t>
            </a:r>
            <a:r>
              <a:rPr lang="uk-UA" sz="2000" dirty="0" err="1"/>
              <a:t>Aggression</a:t>
            </a:r>
            <a:r>
              <a:rPr lang="uk-UA" sz="2000" dirty="0"/>
              <a:t> </a:t>
            </a:r>
            <a:r>
              <a:rPr lang="uk-UA" sz="2000" dirty="0" err="1"/>
              <a:t>Questionnaire</a:t>
            </a:r>
            <a:r>
              <a:rPr lang="uk-UA" sz="2000" dirty="0"/>
              <a:t>):Ця шкала дозволяє оцінити рівень агресії у дітей та </a:t>
            </a:r>
            <a:r>
              <a:rPr lang="uk-UA" sz="2000" dirty="0" err="1"/>
              <a:t>підлітків.Вона</a:t>
            </a:r>
            <a:r>
              <a:rPr lang="uk-UA" sz="2000" dirty="0"/>
              <a:t> може бути використана для виявлення агресорів, які схильні до </a:t>
            </a:r>
            <a:r>
              <a:rPr lang="uk-UA" sz="2000" dirty="0" err="1"/>
              <a:t>булінгу.Шкала</a:t>
            </a:r>
            <a:r>
              <a:rPr lang="uk-UA" sz="2000" dirty="0"/>
              <a:t> містить питання про фізичну та вербальну агресію, гнів, ворожість.</a:t>
            </a:r>
          </a:p>
          <a:p>
            <a:pPr marL="0" indent="0">
              <a:buNone/>
            </a:pPr>
            <a:r>
              <a:rPr lang="uk-UA" sz="2000" dirty="0"/>
              <a:t>3. Методика "Незакінчені </a:t>
            </a:r>
            <a:r>
              <a:rPr lang="uk-UA" sz="2000" dirty="0" err="1"/>
              <a:t>речення":Ця</a:t>
            </a:r>
            <a:r>
              <a:rPr lang="uk-UA" sz="2000" dirty="0"/>
              <a:t> методика дозволяє виявити приховані емоції та переживання учнів, пов'язані з </a:t>
            </a:r>
            <a:r>
              <a:rPr lang="uk-UA" sz="2000" dirty="0" err="1"/>
              <a:t>булінгом.Учням</a:t>
            </a:r>
            <a:r>
              <a:rPr lang="uk-UA" sz="2000" dirty="0"/>
              <a:t> пропонують закінчити незакінчені речення, наприклад: "Коли мене ображають, я відчуваю...".Аналіз відповідей дозволяє виявити жертв та свідків </a:t>
            </a:r>
            <a:r>
              <a:rPr lang="uk-UA" sz="2000" dirty="0" err="1"/>
              <a:t>булінгу</a:t>
            </a:r>
            <a:r>
              <a:rPr lang="uk-UA" sz="2000" dirty="0"/>
              <a:t>.</a:t>
            </a:r>
          </a:p>
          <a:p>
            <a:pPr marL="0" indent="0">
              <a:buNone/>
            </a:pPr>
            <a:r>
              <a:rPr lang="uk-UA" sz="2000" dirty="0"/>
              <a:t>4. </a:t>
            </a:r>
            <a:r>
              <a:rPr lang="uk-UA" sz="2000" dirty="0" err="1"/>
              <a:t>Соціометрія:Цей</a:t>
            </a:r>
            <a:r>
              <a:rPr lang="uk-UA" sz="2000" dirty="0"/>
              <a:t> метод дозволяє виявити міжособистісні відносини в учнівському </a:t>
            </a:r>
            <a:r>
              <a:rPr lang="uk-UA" sz="2000" dirty="0" err="1"/>
              <a:t>колективі.Учням</a:t>
            </a:r>
            <a:r>
              <a:rPr lang="uk-UA" sz="2000" dirty="0"/>
              <a:t> пропонують вибрати тих, з ким вони хотіли б спілкуватися, і тих, з ким не хотіли </a:t>
            </a:r>
            <a:r>
              <a:rPr lang="uk-UA" sz="2000" dirty="0" err="1"/>
              <a:t>б.Аналіз</a:t>
            </a:r>
            <a:r>
              <a:rPr lang="uk-UA" sz="2000" dirty="0"/>
              <a:t> результатів дозволяє виявити лідерів, аутсайдерів та ізольованих учнів, які можуть бути жертвами </a:t>
            </a:r>
            <a:r>
              <a:rPr lang="uk-UA" sz="2000" dirty="0" err="1"/>
              <a:t>булінгу</a:t>
            </a:r>
            <a:r>
              <a:rPr lang="uk-UA" sz="2000" dirty="0"/>
              <a:t>.</a:t>
            </a:r>
          </a:p>
          <a:p>
            <a:pPr marL="0" indent="0">
              <a:buNone/>
            </a:pPr>
            <a:r>
              <a:rPr lang="uk-UA" sz="2000" dirty="0"/>
              <a:t>5. Методика "Таємний </a:t>
            </a:r>
            <a:r>
              <a:rPr lang="uk-UA" sz="2000" dirty="0" err="1"/>
              <a:t>ящик":Цей</a:t>
            </a:r>
            <a:r>
              <a:rPr lang="uk-UA" sz="2000" dirty="0"/>
              <a:t> метод дозволяє учням анонімно повідомити про випадки </a:t>
            </a:r>
            <a:r>
              <a:rPr lang="uk-UA" sz="2000" dirty="0" err="1"/>
              <a:t>булінгу.У</a:t>
            </a:r>
            <a:r>
              <a:rPr lang="uk-UA" sz="2000" dirty="0"/>
              <a:t> класі встановлюється ящик, куди учні можуть кидати записки з інформацією про </a:t>
            </a:r>
            <a:r>
              <a:rPr lang="uk-UA" sz="2000" dirty="0" err="1"/>
              <a:t>булінг.Цей</a:t>
            </a:r>
            <a:r>
              <a:rPr lang="uk-UA" sz="2000" dirty="0"/>
              <a:t> метод особливо корисний для тих учнів, які бояться відкрито говорити про </a:t>
            </a:r>
            <a:r>
              <a:rPr lang="uk-UA" sz="2000" dirty="0" err="1"/>
              <a:t>булінг</a:t>
            </a:r>
            <a:r>
              <a:rPr lang="uk-UA" sz="2000" dirty="0"/>
              <a:t>.</a:t>
            </a:r>
          </a:p>
          <a:p>
            <a:pPr marL="0" indent="0">
              <a:buNone/>
            </a:pPr>
            <a:r>
              <a:rPr lang="uk-UA" sz="2000" dirty="0"/>
              <a:t>6. Методика "360 </a:t>
            </a:r>
            <a:r>
              <a:rPr lang="uk-UA" sz="2000" dirty="0" err="1"/>
              <a:t>градусів":Ця</a:t>
            </a:r>
            <a:r>
              <a:rPr lang="uk-UA" sz="2000" dirty="0"/>
              <a:t> методика передбачає збір інформації про учня з різних джерел: від педагогів, батьків, </a:t>
            </a:r>
            <a:r>
              <a:rPr lang="uk-UA" sz="2000" dirty="0" err="1"/>
              <a:t>однокласників.Це</a:t>
            </a:r>
            <a:r>
              <a:rPr lang="uk-UA" sz="2000" dirty="0"/>
              <a:t> дозволяє отримати повну картину поведінки учня та виявити випадки </a:t>
            </a:r>
            <a:r>
              <a:rPr lang="uk-UA" sz="2000" dirty="0" err="1"/>
              <a:t>булінгу</a:t>
            </a:r>
            <a:r>
              <a:rPr lang="uk-UA" sz="2000" dirty="0"/>
              <a:t>, які могли залишитися непоміченими.</a:t>
            </a:r>
          </a:p>
        </p:txBody>
      </p:sp>
    </p:spTree>
    <p:extLst>
      <p:ext uri="{BB962C8B-B14F-4D97-AF65-F5344CB8AC3E}">
        <p14:creationId xmlns:p14="http://schemas.microsoft.com/office/powerpoint/2010/main" val="792681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E4AB03-69C3-4CC6-8474-F59215DAE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75" y="365125"/>
            <a:ext cx="11820525" cy="1325563"/>
          </a:xfrm>
        </p:spPr>
        <p:txBody>
          <a:bodyPr>
            <a:noAutofit/>
          </a:bodyPr>
          <a:lstStyle/>
          <a:p>
            <a:r>
              <a:rPr lang="uk-UA" b="1" i="1" u="sng" dirty="0"/>
              <a:t>Надання допомоги постраждалим від </a:t>
            </a:r>
            <a:r>
              <a:rPr lang="uk-UA" b="1" i="1" u="sng" dirty="0" err="1"/>
              <a:t>булінгу</a:t>
            </a:r>
            <a:r>
              <a:rPr lang="uk-UA" b="1" i="1" u="sng" dirty="0"/>
              <a:t>:</a:t>
            </a:r>
            <a:br>
              <a:rPr lang="uk-UA" b="1" i="1" u="sng" dirty="0"/>
            </a:br>
            <a:endParaRPr lang="uk-UA" b="1" i="1" u="sng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E1EF6A-A06D-4233-A32C-3CD944A6FE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4400" dirty="0">
                <a:solidFill>
                  <a:schemeClr val="bg1"/>
                </a:solidFill>
              </a:rPr>
              <a:t>Техніки психологічного консультування та підтримки.</a:t>
            </a:r>
          </a:p>
          <a:p>
            <a:r>
              <a:rPr lang="uk-UA" sz="4400" dirty="0">
                <a:solidFill>
                  <a:schemeClr val="bg1"/>
                </a:solidFill>
              </a:rPr>
              <a:t>Робота з емоційними та психологічними травмами.</a:t>
            </a:r>
          </a:p>
          <a:p>
            <a:r>
              <a:rPr lang="uk-UA" sz="4400" dirty="0">
                <a:solidFill>
                  <a:schemeClr val="bg1"/>
                </a:solidFill>
              </a:rPr>
              <a:t>Відновлення самооцінки та впевненості.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7751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1FF722-C8B3-475E-9A07-AE93ACC4E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5400" b="1" i="1" u="sng" dirty="0"/>
              <a:t>Робота з агресорами:</a:t>
            </a:r>
            <a:br>
              <a:rPr lang="uk-UA" sz="5400" b="1" i="1" u="sng" dirty="0"/>
            </a:br>
            <a:endParaRPr lang="uk-UA" sz="5400" b="1" i="1" u="sng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691B793-6DC5-47FE-AE6D-6E5579D73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4800" dirty="0">
                <a:solidFill>
                  <a:schemeClr val="bg1"/>
                </a:solidFill>
              </a:rPr>
              <a:t>Виявлення причин агресивної поведінки.</a:t>
            </a:r>
          </a:p>
          <a:p>
            <a:r>
              <a:rPr lang="uk-UA" sz="4800" dirty="0">
                <a:solidFill>
                  <a:schemeClr val="bg1"/>
                </a:solidFill>
              </a:rPr>
              <a:t>Корекція деструктивних моделей поведінки.</a:t>
            </a:r>
          </a:p>
          <a:p>
            <a:r>
              <a:rPr lang="uk-UA" sz="4800" dirty="0">
                <a:solidFill>
                  <a:schemeClr val="bg1"/>
                </a:solidFill>
              </a:rPr>
              <a:t>Розвиток емпатії та відповідальності.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125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41B211-F4A2-48BA-A1C2-578AF1BA5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5400" b="1" i="1" u="sng" dirty="0"/>
              <a:t>Робота з свідками </a:t>
            </a:r>
            <a:r>
              <a:rPr lang="uk-UA" sz="5400" b="1" i="1" u="sng" dirty="0" err="1"/>
              <a:t>булінгу</a:t>
            </a:r>
            <a:r>
              <a:rPr lang="uk-UA" sz="5400" b="1" i="1" u="sng" dirty="0"/>
              <a:t>:</a:t>
            </a:r>
            <a:br>
              <a:rPr lang="uk-UA" sz="5400" b="1" i="1" u="sng" dirty="0"/>
            </a:br>
            <a:endParaRPr lang="uk-UA" sz="5400" b="1" i="1" u="sng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B76911D-9E28-4A2B-9347-EC25F954A7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6000" dirty="0">
                <a:solidFill>
                  <a:schemeClr val="bg1"/>
                </a:solidFill>
              </a:rPr>
              <a:t>Роль свідків в ситуації </a:t>
            </a:r>
            <a:r>
              <a:rPr lang="uk-UA" sz="6000" dirty="0" err="1">
                <a:solidFill>
                  <a:schemeClr val="bg1"/>
                </a:solidFill>
              </a:rPr>
              <a:t>булінгу</a:t>
            </a:r>
            <a:r>
              <a:rPr lang="uk-UA" sz="6000" dirty="0">
                <a:solidFill>
                  <a:schemeClr val="bg1"/>
                </a:solidFill>
              </a:rPr>
              <a:t>.</a:t>
            </a:r>
          </a:p>
          <a:p>
            <a:r>
              <a:rPr lang="uk-UA" sz="6000" dirty="0">
                <a:solidFill>
                  <a:schemeClr val="bg1"/>
                </a:solidFill>
              </a:rPr>
              <a:t>Як правильно реагувати на випадки </a:t>
            </a:r>
            <a:r>
              <a:rPr lang="uk-UA" sz="6000" dirty="0" err="1">
                <a:solidFill>
                  <a:schemeClr val="bg1"/>
                </a:solidFill>
              </a:rPr>
              <a:t>булінгу</a:t>
            </a:r>
            <a:r>
              <a:rPr lang="uk-UA" sz="6000" dirty="0">
                <a:solidFill>
                  <a:schemeClr val="bg1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4555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1247F17-9EEC-4137-96F7-374A6F30A0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21437"/>
            <a:ext cx="10515600" cy="5555526"/>
          </a:xfrm>
        </p:spPr>
        <p:txBody>
          <a:bodyPr/>
          <a:lstStyle/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/>
          </a:p>
          <a:p>
            <a:pPr marL="0" indent="0" algn="ctr">
              <a:buNone/>
            </a:pPr>
            <a:r>
              <a:rPr lang="uk-UA" sz="6000" b="1" i="1" dirty="0">
                <a:solidFill>
                  <a:schemeClr val="bg1"/>
                </a:solidFill>
              </a:rPr>
              <a:t>Розгляд ситуацій</a:t>
            </a:r>
            <a:endParaRPr lang="ru-RU" sz="60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1364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387</Words>
  <Application>Microsoft Office PowerPoint</Application>
  <PresentationFormat>Широкоэкранный</PresentationFormat>
  <Paragraphs>29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Як запобігти булінгу та надавати допомогу постраждалим</vt:lpstr>
      <vt:lpstr>Стратегії запобігання булінгу: </vt:lpstr>
      <vt:lpstr>Методи діагностики булінгу в освітньому середовищі:</vt:lpstr>
      <vt:lpstr>Надання допомоги постраждалим від булінгу: </vt:lpstr>
      <vt:lpstr>Робота з агресорами: </vt:lpstr>
      <vt:lpstr>Робота з свідками булінгу: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Як запобігти булінгу та надавати допомогу постраждалим</dc:title>
  <dc:creator>user2</dc:creator>
  <cp:lastModifiedBy>user2</cp:lastModifiedBy>
  <cp:revision>10</cp:revision>
  <dcterms:created xsi:type="dcterms:W3CDTF">2025-03-10T13:49:17Z</dcterms:created>
  <dcterms:modified xsi:type="dcterms:W3CDTF">2025-03-10T14:35:04Z</dcterms:modified>
</cp:coreProperties>
</file>